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53"/>
  </p:notesMasterIdLst>
  <p:sldIdLst>
    <p:sldId id="256" r:id="rId2"/>
    <p:sldId id="275" r:id="rId3"/>
    <p:sldId id="276" r:id="rId4"/>
    <p:sldId id="277" r:id="rId5"/>
    <p:sldId id="283" r:id="rId6"/>
    <p:sldId id="284" r:id="rId7"/>
    <p:sldId id="278" r:id="rId8"/>
    <p:sldId id="282" r:id="rId9"/>
    <p:sldId id="285" r:id="rId10"/>
    <p:sldId id="286" r:id="rId11"/>
    <p:sldId id="304" r:id="rId12"/>
    <p:sldId id="307" r:id="rId13"/>
    <p:sldId id="306" r:id="rId14"/>
    <p:sldId id="308" r:id="rId15"/>
    <p:sldId id="287" r:id="rId16"/>
    <p:sldId id="288" r:id="rId17"/>
    <p:sldId id="289" r:id="rId18"/>
    <p:sldId id="290" r:id="rId19"/>
    <p:sldId id="291" r:id="rId20"/>
    <p:sldId id="280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9" r:id="rId38"/>
    <p:sldId id="281" r:id="rId39"/>
    <p:sldId id="293" r:id="rId40"/>
    <p:sldId id="292" r:id="rId41"/>
    <p:sldId id="294" r:id="rId42"/>
    <p:sldId id="297" r:id="rId43"/>
    <p:sldId id="296" r:id="rId44"/>
    <p:sldId id="298" r:id="rId45"/>
    <p:sldId id="299" r:id="rId46"/>
    <p:sldId id="300" r:id="rId47"/>
    <p:sldId id="301" r:id="rId48"/>
    <p:sldId id="305" r:id="rId49"/>
    <p:sldId id="302" r:id="rId50"/>
    <p:sldId id="303" r:id="rId51"/>
    <p:sldId id="29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02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y%20Documents\School\Thesis%20Work\masters_thesis\results\matlab%20vs%20cuda%20fft%20timin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Citation</a:t>
            </a:r>
            <a:r>
              <a:rPr lang="en-US" baseline="0" dirty="0"/>
              <a:t> </a:t>
            </a:r>
            <a:r>
              <a:rPr lang="en-US" baseline="0" dirty="0" smtClean="0"/>
              <a:t>Graph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'Citation Graph'!$A$5:$A$14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Graph'!$B$5:$B$14</c:f>
              <c:numCache>
                <c:formatCode>General</c:formatCode>
                <c:ptCount val="10"/>
                <c:pt idx="0">
                  <c:v>1025</c:v>
                </c:pt>
                <c:pt idx="1">
                  <c:v>701</c:v>
                </c:pt>
                <c:pt idx="2">
                  <c:v>391</c:v>
                </c:pt>
                <c:pt idx="3">
                  <c:v>201</c:v>
                </c:pt>
                <c:pt idx="4">
                  <c:v>109</c:v>
                </c:pt>
                <c:pt idx="5">
                  <c:v>51</c:v>
                </c:pt>
                <c:pt idx="6">
                  <c:v>24</c:v>
                </c:pt>
                <c:pt idx="7">
                  <c:v>12</c:v>
                </c:pt>
                <c:pt idx="8">
                  <c:v>7</c:v>
                </c:pt>
                <c:pt idx="9">
                  <c:v>4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'Citation Graph'!$A$19:$A$28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Graph'!$B$19:$B$28</c:f>
              <c:numCache>
                <c:formatCode>General</c:formatCode>
                <c:ptCount val="10"/>
                <c:pt idx="0">
                  <c:v>1025</c:v>
                </c:pt>
                <c:pt idx="1">
                  <c:v>736</c:v>
                </c:pt>
                <c:pt idx="2">
                  <c:v>583</c:v>
                </c:pt>
                <c:pt idx="3">
                  <c:v>390</c:v>
                </c:pt>
                <c:pt idx="4">
                  <c:v>224</c:v>
                </c:pt>
                <c:pt idx="5">
                  <c:v>118</c:v>
                </c:pt>
                <c:pt idx="6">
                  <c:v>64</c:v>
                </c:pt>
                <c:pt idx="7">
                  <c:v>33</c:v>
                </c:pt>
                <c:pt idx="8">
                  <c:v>10</c:v>
                </c:pt>
                <c:pt idx="9">
                  <c:v>2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'Citation Graph'!$A$33:$A$42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Graph'!$B$33:$B$42</c:f>
              <c:numCache>
                <c:formatCode>General</c:formatCode>
                <c:ptCount val="10"/>
                <c:pt idx="0">
                  <c:v>1025</c:v>
                </c:pt>
                <c:pt idx="1">
                  <c:v>828</c:v>
                </c:pt>
                <c:pt idx="2">
                  <c:v>764</c:v>
                </c:pt>
                <c:pt idx="3">
                  <c:v>705</c:v>
                </c:pt>
                <c:pt idx="4">
                  <c:v>627</c:v>
                </c:pt>
                <c:pt idx="5">
                  <c:v>466</c:v>
                </c:pt>
                <c:pt idx="6">
                  <c:v>307</c:v>
                </c:pt>
                <c:pt idx="7">
                  <c:v>161</c:v>
                </c:pt>
                <c:pt idx="8">
                  <c:v>67</c:v>
                </c:pt>
                <c:pt idx="9">
                  <c:v>19</c:v>
                </c:pt>
              </c:numCache>
            </c:numRef>
          </c:yVal>
        </c:ser>
        <c:axId val="52348800"/>
        <c:axId val="52402432"/>
      </c:scatterChart>
      <c:valAx>
        <c:axId val="52348800"/>
        <c:scaling>
          <c:orientation val="minMax"/>
          <c:max val="11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402432"/>
        <c:crosses val="autoZero"/>
        <c:crossBetween val="midCat"/>
      </c:valAx>
      <c:valAx>
        <c:axId val="5240243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348800"/>
        <c:crosses val="autoZero"/>
        <c:crossBetween val="midCat"/>
      </c:valAx>
    </c:plotArea>
    <c:legend>
      <c:legendPos val="r"/>
      <c:layout/>
    </c:legend>
    <c:plotVisOnly val="1"/>
  </c:chart>
  <c:spPr>
    <a:noFill/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smtClean="0"/>
              <a:t>4500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Inet4500!$A$5:$A$22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Inet4500!$B$5:$B$22</c:f>
              <c:numCache>
                <c:formatCode>General</c:formatCode>
                <c:ptCount val="18"/>
                <c:pt idx="0">
                  <c:v>4500</c:v>
                </c:pt>
                <c:pt idx="1">
                  <c:v>2725</c:v>
                </c:pt>
                <c:pt idx="2">
                  <c:v>607</c:v>
                </c:pt>
                <c:pt idx="3">
                  <c:v>333</c:v>
                </c:pt>
                <c:pt idx="4">
                  <c:v>224</c:v>
                </c:pt>
                <c:pt idx="5">
                  <c:v>167</c:v>
                </c:pt>
                <c:pt idx="6">
                  <c:v>132</c:v>
                </c:pt>
                <c:pt idx="7">
                  <c:v>108</c:v>
                </c:pt>
                <c:pt idx="8">
                  <c:v>92</c:v>
                </c:pt>
                <c:pt idx="9">
                  <c:v>79</c:v>
                </c:pt>
                <c:pt idx="10">
                  <c:v>69</c:v>
                </c:pt>
                <c:pt idx="11">
                  <c:v>30</c:v>
                </c:pt>
                <c:pt idx="12">
                  <c:v>13</c:v>
                </c:pt>
                <c:pt idx="13">
                  <c:v>10</c:v>
                </c:pt>
                <c:pt idx="14">
                  <c:v>8</c:v>
                </c:pt>
                <c:pt idx="15">
                  <c:v>7</c:v>
                </c:pt>
                <c:pt idx="16">
                  <c:v>6</c:v>
                </c:pt>
                <c:pt idx="17">
                  <c:v>5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Inet4500!$A$27:$A$42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Inet4500!$B$27:$B$42</c:f>
              <c:numCache>
                <c:formatCode>General</c:formatCode>
                <c:ptCount val="16"/>
                <c:pt idx="0">
                  <c:v>4500</c:v>
                </c:pt>
                <c:pt idx="1">
                  <c:v>3786</c:v>
                </c:pt>
                <c:pt idx="2">
                  <c:v>3326</c:v>
                </c:pt>
                <c:pt idx="3">
                  <c:v>3057</c:v>
                </c:pt>
                <c:pt idx="4">
                  <c:v>2819</c:v>
                </c:pt>
                <c:pt idx="5">
                  <c:v>2643</c:v>
                </c:pt>
                <c:pt idx="6">
                  <c:v>1787</c:v>
                </c:pt>
                <c:pt idx="7">
                  <c:v>1415</c:v>
                </c:pt>
                <c:pt idx="8">
                  <c:v>987</c:v>
                </c:pt>
                <c:pt idx="9">
                  <c:v>948</c:v>
                </c:pt>
                <c:pt idx="10">
                  <c:v>294</c:v>
                </c:pt>
                <c:pt idx="11">
                  <c:v>148</c:v>
                </c:pt>
                <c:pt idx="12">
                  <c:v>51</c:v>
                </c:pt>
                <c:pt idx="13">
                  <c:v>22</c:v>
                </c:pt>
                <c:pt idx="14">
                  <c:v>10</c:v>
                </c:pt>
                <c:pt idx="15">
                  <c:v>5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Inet4500!$A$47:$A$62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Inet4500!$B$47:$B$62</c:f>
              <c:numCache>
                <c:formatCode>General</c:formatCode>
                <c:ptCount val="16"/>
                <c:pt idx="0">
                  <c:v>4500</c:v>
                </c:pt>
                <c:pt idx="1">
                  <c:v>4246</c:v>
                </c:pt>
                <c:pt idx="2">
                  <c:v>3961</c:v>
                </c:pt>
                <c:pt idx="3">
                  <c:v>3772</c:v>
                </c:pt>
                <c:pt idx="4">
                  <c:v>3539</c:v>
                </c:pt>
                <c:pt idx="5">
                  <c:v>3218</c:v>
                </c:pt>
                <c:pt idx="6">
                  <c:v>2794</c:v>
                </c:pt>
                <c:pt idx="7">
                  <c:v>2406</c:v>
                </c:pt>
                <c:pt idx="8">
                  <c:v>2102</c:v>
                </c:pt>
                <c:pt idx="9">
                  <c:v>1613</c:v>
                </c:pt>
                <c:pt idx="10">
                  <c:v>1460</c:v>
                </c:pt>
                <c:pt idx="11">
                  <c:v>1106</c:v>
                </c:pt>
                <c:pt idx="12">
                  <c:v>987</c:v>
                </c:pt>
                <c:pt idx="13">
                  <c:v>462</c:v>
                </c:pt>
                <c:pt idx="14">
                  <c:v>104</c:v>
                </c:pt>
                <c:pt idx="15">
                  <c:v>7</c:v>
                </c:pt>
              </c:numCache>
            </c:numRef>
          </c:yVal>
        </c:ser>
        <c:axId val="52489600"/>
        <c:axId val="52889472"/>
      </c:scatterChart>
      <c:valAx>
        <c:axId val="5248960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889472"/>
        <c:crosses val="autoZero"/>
        <c:crossBetween val="midCat"/>
      </c:valAx>
      <c:valAx>
        <c:axId val="5288947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489600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N-point FFT Computation Times</a:t>
            </a:r>
          </a:p>
          <a:p>
            <a:pPr>
              <a:defRPr/>
            </a:pPr>
            <a:r>
              <a:rPr lang="en-US"/>
              <a:t>CPU vs GPU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CPU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3.7600000000000015E-2</c:v>
                </c:pt>
                <c:pt idx="1">
                  <c:v>3.8699999999999998E-2</c:v>
                </c:pt>
                <c:pt idx="2">
                  <c:v>4.0100000000000004E-2</c:v>
                </c:pt>
                <c:pt idx="3">
                  <c:v>4.8400000000000012E-2</c:v>
                </c:pt>
                <c:pt idx="4">
                  <c:v>5.8599999999999999E-2</c:v>
                </c:pt>
                <c:pt idx="5">
                  <c:v>0.38650000000000012</c:v>
                </c:pt>
                <c:pt idx="6">
                  <c:v>0.40640000000000009</c:v>
                </c:pt>
                <c:pt idx="7">
                  <c:v>0.45960000000000001</c:v>
                </c:pt>
                <c:pt idx="8">
                  <c:v>0.93589999999999995</c:v>
                </c:pt>
                <c:pt idx="9">
                  <c:v>1.4260999999999995</c:v>
                </c:pt>
                <c:pt idx="10">
                  <c:v>3.1667000000000001</c:v>
                </c:pt>
                <c:pt idx="11">
                  <c:v>7.2339000000000002</c:v>
                </c:pt>
              </c:numCache>
            </c:numRef>
          </c:yVal>
          <c:smooth val="1"/>
        </c:ser>
        <c:ser>
          <c:idx val="1"/>
          <c:order val="1"/>
          <c:tx>
            <c:v>GPU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0">
                  <c:v>0.52270000000000005</c:v>
                </c:pt>
                <c:pt idx="1">
                  <c:v>0.51939999999999997</c:v>
                </c:pt>
                <c:pt idx="2">
                  <c:v>0.51349999999999996</c:v>
                </c:pt>
                <c:pt idx="3">
                  <c:v>0.52159999999999973</c:v>
                </c:pt>
                <c:pt idx="4">
                  <c:v>0.64590000000000025</c:v>
                </c:pt>
                <c:pt idx="5">
                  <c:v>0.65480000000000038</c:v>
                </c:pt>
                <c:pt idx="6">
                  <c:v>0.69180000000000019</c:v>
                </c:pt>
                <c:pt idx="7">
                  <c:v>0.70360000000000023</c:v>
                </c:pt>
                <c:pt idx="8">
                  <c:v>0.73839999999999995</c:v>
                </c:pt>
                <c:pt idx="9">
                  <c:v>0.87640000000000018</c:v>
                </c:pt>
                <c:pt idx="10">
                  <c:v>1.0941000000000001</c:v>
                </c:pt>
                <c:pt idx="11">
                  <c:v>1.4666999999999994</c:v>
                </c:pt>
              </c:numCache>
            </c:numRef>
          </c:yVal>
          <c:smooth val="1"/>
        </c:ser>
        <c:axId val="52928512"/>
        <c:axId val="52930432"/>
      </c:scatterChart>
      <c:valAx>
        <c:axId val="529285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FFT</a:t>
                </a:r>
                <a:r>
                  <a:rPr lang="en-US" baseline="0"/>
                  <a:t> Size  (N = 2^X)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930432"/>
        <c:crosses val="autoZero"/>
        <c:crossBetween val="midCat"/>
      </c:valAx>
      <c:valAx>
        <c:axId val="5293043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Computation Times (msecs)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928512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4A68-73AC-4325-9142-5AABD52A7B20}" type="datetimeFigureOut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4870F-F62F-4448-9A13-12FAB4B1E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AA22E0A-6B02-4DF2-B89C-E1E6821F701B}" type="slidenum">
              <a:rPr lang="en-US"/>
              <a:pPr/>
              <a:t>21</a:t>
            </a:fld>
            <a:endParaRPr lang="en-US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7F61D59-1815-4552-8B80-72A142418EFF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277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FEA5A0-BEDE-46D4-980B-FEE430D5C8BD}" type="slidenum">
              <a:rPr lang="en-US"/>
              <a:pPr/>
              <a:t>30</a:t>
            </a:fld>
            <a:endParaRPr 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0851D66-1203-4014-9802-AB8AE0A2E31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198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CCB1288-AEBA-4337-B458-7D1BA6822CA8}" type="slidenum">
              <a:rPr lang="en-US"/>
              <a:pPr/>
              <a:t>31</a:t>
            </a:fld>
            <a:endParaRPr lang="en-US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7130BF03-0428-425B-AE91-53067A10078A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301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5075D8C-6F88-448D-A5B8-96126C758FE5}" type="slidenum">
              <a:rPr lang="en-US"/>
              <a:pPr/>
              <a:t>32</a:t>
            </a:fld>
            <a:endParaRPr lang="en-US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6CC0C6C-0FC8-45F4-B3B9-F9C1536A68A7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403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214745-BF4E-4BB0-A1D6-35A959742F7A}" type="slidenum">
              <a:rPr lang="en-US"/>
              <a:pPr/>
              <a:t>33</a:t>
            </a:fld>
            <a:endParaRPr lang="en-US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DD51BDA-FDC3-4232-8C58-5C184E029FEB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506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DE9CE2E-2C8D-42D2-84F5-9AF6D03CA14D}" type="slidenum">
              <a:rPr lang="en-US"/>
              <a:pPr/>
              <a:t>34</a:t>
            </a:fld>
            <a:endParaRPr lang="en-US"/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48DCA754-381F-4D87-9629-B92DCEA3A5EC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608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126812B-605C-49F1-98A4-E7F1EBD09188}" type="slidenum">
              <a:rPr lang="en-US"/>
              <a:pPr/>
              <a:t>35</a:t>
            </a:fld>
            <a:endParaRPr lang="en-US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3F8E3574-B1CC-42FC-87AD-90DE0051FC73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710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7ACDEA-A2EA-4C9D-8C6C-3B21FC6EAEF5}" type="slidenum">
              <a:rPr lang="en-US"/>
              <a:pPr/>
              <a:t>36</a:t>
            </a:fld>
            <a:endParaRPr lang="en-US"/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CEBF7148-204D-411E-956B-AC91DB2BA408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813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E87111-3D10-414A-A295-BEEE43B421CC}" type="slidenum">
              <a:rPr lang="en-US"/>
              <a:pPr/>
              <a:t>22</a:t>
            </a:fld>
            <a:endParaRPr lang="en-US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5C03D081-1F0B-4DA3-B728-ABBDB2ABD77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379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A09CD-4546-4E24-8D35-64A1F1899076}" type="slidenum">
              <a:rPr lang="en-US"/>
              <a:pPr/>
              <a:t>23</a:t>
            </a:fld>
            <a:endParaRPr lang="en-US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6ACC5D6A-208C-4DF4-8772-DFC0A55209B2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482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E128972-8401-428F-9B8D-C8489CE3623F}" type="slidenum">
              <a:rPr lang="en-US"/>
              <a:pPr/>
              <a:t>24</a:t>
            </a:fld>
            <a:endParaRPr lang="en-US"/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2083B506-204D-4A4C-A277-4C530ED9E8A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584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CC8444C-403D-4865-8D6B-00B8C7C69B73}" type="slidenum">
              <a:rPr lang="en-US"/>
              <a:pPr/>
              <a:t>25</a:t>
            </a:fld>
            <a:endParaRPr lang="en-US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D96CA308-79DC-4AD9-B1E2-5211E800D36D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686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A75F5D7-3861-4919-93E1-6157DD56B039}" type="slidenum">
              <a:rPr lang="en-US"/>
              <a:pPr/>
              <a:t>26</a:t>
            </a:fld>
            <a:endParaRPr lang="en-US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F55A5E4-1C4E-4F31-BB39-D1A71CCC2B2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789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069374-D5C3-45A8-AFB0-CE6471E73EE8}" type="slidenum">
              <a:rPr lang="en-US"/>
              <a:pPr/>
              <a:t>27</a:t>
            </a:fld>
            <a:endParaRPr lang="en-US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9299EC-D2F0-4BE4-B3AA-72CD0B732A1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891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7DDDC2-844D-4057-BDE2-7E98886DDD46}" type="slidenum">
              <a:rPr lang="en-US"/>
              <a:pPr/>
              <a:t>28</a:t>
            </a:fld>
            <a:endParaRPr lang="en-US"/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ACB1F8-BBED-427B-A36F-B0A34EB5795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994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66AD345-854E-4B40-A08F-2A1EEE4ACFD6}" type="slidenum">
              <a:rPr lang="en-US"/>
              <a:pPr/>
              <a:t>29</a:t>
            </a:fld>
            <a:endParaRPr lang="en-US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4FB7158-C0BE-41C2-864A-2782E12DEAA4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096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ACD7B71-2D8E-4139-A57A-5A17C2B25568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06B2-DC1A-45B0-A91E-5B01CD65213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476A-E541-4704-A43B-6D107D628EAC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50AE-A1A0-4FA1-A23D-84D278F89DFD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101F68-0399-4B46-A591-A5723B02366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DEDCC74-5E23-4829-8B85-8D9D987236E2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9294-D5C7-4A7B-A720-D113649ED78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0888-8E76-4EED-B250-6A18893B1C0F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69D-DB94-466B-BF85-A9D1A7D7943E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748561-4297-47E9-917D-71D1746A2C24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2.docx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for the Visualization and Simulation of Mobile Ad Hoc and Cognitive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Hennessey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F4C8-22F1-45C5-85C3-C987D558DBA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  <a:endParaRPr lang="en-US" dirty="0" smtClean="0"/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Provides 2D and 3D visualization capabilities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pic>
        <p:nvPicPr>
          <p:cNvPr id="6" name="Content Placeholder 5" descr="dted_file_layout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5550" y="2249488"/>
            <a:ext cx="6412899" cy="4324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  <a:endParaRPr lang="en-US" dirty="0" smtClean="0"/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Provides 2D and 3D visualization </a:t>
            </a:r>
            <a:r>
              <a:rPr lang="en-US" dirty="0" smtClean="0"/>
              <a:t>capabilities</a:t>
            </a:r>
            <a:endParaRPr lang="en-US" dirty="0" smtClean="0"/>
          </a:p>
          <a:p>
            <a:pPr lvl="1"/>
            <a:r>
              <a:rPr lang="en-US" dirty="0" smtClean="0"/>
              <a:t>Data interpolation</a:t>
            </a:r>
          </a:p>
          <a:p>
            <a:pPr lvl="1"/>
            <a:r>
              <a:rPr lang="en-US" dirty="0" smtClean="0"/>
              <a:t>Lake detection</a:t>
            </a:r>
          </a:p>
          <a:p>
            <a:pPr lvl="1"/>
            <a:r>
              <a:rPr lang="en-US" dirty="0" smtClean="0"/>
              <a:t>Horizontal </a:t>
            </a:r>
            <a:r>
              <a:rPr lang="en-US" dirty="0" smtClean="0"/>
              <a:t>and Vertical cut </a:t>
            </a:r>
            <a:r>
              <a:rPr lang="en-US" dirty="0" smtClean="0"/>
              <a:t>profiles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Lake Detection and Cut Profiles</a:t>
            </a:r>
            <a:endParaRPr lang="en-US" dirty="0"/>
          </a:p>
        </p:txBody>
      </p:sp>
      <p:pic>
        <p:nvPicPr>
          <p:cNvPr id="6" name="Content Placeholder 5" descr="terrain_horizontal_cut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449200" y="3456426"/>
            <a:ext cx="224560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828800" y="1981200"/>
            <a:ext cx="5448300" cy="2286000"/>
            <a:chOff x="1981200" y="1981200"/>
            <a:chExt cx="4876800" cy="2154192"/>
          </a:xfrm>
        </p:grpSpPr>
        <p:pic>
          <p:nvPicPr>
            <p:cNvPr id="7" name="Picture 6" descr="terrain_no_lakes.ep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1200" y="1981200"/>
              <a:ext cx="2151193" cy="215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 descr="terrain_lakes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4400" y="1981200"/>
              <a:ext cx="2133600" cy="21365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ight Arrow 8"/>
            <p:cNvSpPr/>
            <p:nvPr/>
          </p:nvSpPr>
          <p:spPr>
            <a:xfrm>
              <a:off x="4267200" y="2819400"/>
              <a:ext cx="3048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  <a:endParaRPr lang="en-US" dirty="0" smtClean="0"/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Provides 2D and 3D visualization </a:t>
            </a:r>
            <a:r>
              <a:rPr lang="en-US" dirty="0" smtClean="0"/>
              <a:t>capabilities</a:t>
            </a:r>
            <a:endParaRPr lang="en-US" dirty="0" smtClean="0"/>
          </a:p>
          <a:p>
            <a:pPr lvl="1"/>
            <a:r>
              <a:rPr lang="en-US" dirty="0" smtClean="0"/>
              <a:t>Data interpolation</a:t>
            </a:r>
          </a:p>
          <a:p>
            <a:pPr lvl="1"/>
            <a:r>
              <a:rPr lang="en-US" dirty="0" smtClean="0"/>
              <a:t>Lake detection</a:t>
            </a:r>
          </a:p>
          <a:p>
            <a:pPr lvl="1"/>
            <a:r>
              <a:rPr lang="en-US" dirty="0" smtClean="0"/>
              <a:t>Horizontal </a:t>
            </a:r>
            <a:r>
              <a:rPr lang="en-US" dirty="0" smtClean="0"/>
              <a:t>and Vertical cut profiles</a:t>
            </a:r>
          </a:p>
          <a:p>
            <a:pPr lvl="1"/>
            <a:r>
              <a:rPr lang="en-US" dirty="0" smtClean="0"/>
              <a:t>Variety of color maps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Color Maps</a:t>
            </a:r>
            <a:endParaRPr lang="en-US" dirty="0"/>
          </a:p>
        </p:txBody>
      </p:sp>
      <p:pic>
        <p:nvPicPr>
          <p:cNvPr id="6" name="Content Placeholder 5" descr="terrain_color_scheme_2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0574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6286-8A00-4622-8CE9-783598E94E32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terrain_color_scheme_3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0574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errain_color_scheme_4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44958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no_lakes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4958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Terrain Visualization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Physical Graph</a:t>
            </a:r>
            <a:endParaRPr lang="en-US" dirty="0"/>
          </a:p>
        </p:txBody>
      </p:sp>
      <p:pic>
        <p:nvPicPr>
          <p:cNvPr id="6" name="Content Placeholder 5" descr="terrain-with-flow-graph_1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550" y="2819400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 descr="terrain-with-physical-graph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819400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2359-9A21-480E-AE82-04CBEDC6646C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3279" y="2249488"/>
            <a:ext cx="577744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8057-9E0D-417F-9BB9-9153D82425B9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_closeup_1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981200"/>
            <a:ext cx="3009614" cy="225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3B89-88C5-4C89-838B-719770861960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3d_terrain_closeup_2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981200"/>
            <a:ext cx="3005287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errain_obstructions_2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obstructions_3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of signal radiation patterns</a:t>
            </a:r>
          </a:p>
          <a:p>
            <a:r>
              <a:rPr lang="en-US" dirty="0" smtClean="0"/>
              <a:t>Defined a terrain library</a:t>
            </a:r>
          </a:p>
          <a:p>
            <a:r>
              <a:rPr lang="en-US" dirty="0" smtClean="0"/>
              <a:t>Showed benefits of visualizing terrain with simulated MANET’s</a:t>
            </a:r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Visualization for other layers</a:t>
            </a:r>
          </a:p>
          <a:p>
            <a:pPr lvl="1"/>
            <a:r>
              <a:rPr lang="en-US" dirty="0" smtClean="0"/>
              <a:t>Integration of visualizations</a:t>
            </a:r>
          </a:p>
          <a:p>
            <a:pPr lvl="1"/>
            <a:r>
              <a:rPr lang="en-US" dirty="0" smtClean="0"/>
              <a:t>Increased interactivity with visualizations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8959-5963-4836-9418-CBAFB49604D3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Network Visualization</a:t>
            </a:r>
          </a:p>
          <a:p>
            <a:r>
              <a:rPr lang="en-US" dirty="0" smtClean="0"/>
              <a:t>Graph Simplification</a:t>
            </a:r>
          </a:p>
          <a:p>
            <a:r>
              <a:rPr lang="en-US" dirty="0" smtClean="0"/>
              <a:t>Cognitive Network GPU Algorithms.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DD33-A647-41B6-B97D-D271E670F30D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Simplification Algorithm for Visualizing the Structure of Complex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4C59-12A6-4956-89B0-963A221E245E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331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320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200" y="1242851"/>
            <a:ext cx="3852000" cy="4563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6640" y="3940254"/>
            <a:ext cx="3237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4560" y="1451673"/>
            <a:ext cx="3939840" cy="2488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AE2A-A371-47FB-92C7-7012B10A97ED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6481" y="1604328"/>
            <a:ext cx="8228160" cy="4454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weighting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N-ring Neighbors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Number of Shortest Paths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Eccentricity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Center Node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Leaf Node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Pruning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Connectivity Preservation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Iterative Pruning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434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4342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6C6E-2A2D-43B7-9933-2D34CD59A7DE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456481" y="1604329"/>
            <a:ext cx="822816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3 Performance Criteria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Wide range of weight values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Even distribution of weights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Meaningful visual representation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309633"/>
            <a:ext cx="8491680" cy="1071472"/>
            <a:chOff x="138" y="215"/>
            <a:chExt cx="5897" cy="744"/>
          </a:xfrm>
        </p:grpSpPr>
        <p:pic>
          <p:nvPicPr>
            <p:cNvPr id="1536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7FBC-3830-4E13-8F93-A4B0A76744C8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639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6391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4500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15308 Edges</a:t>
            </a: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0081" y="1660495"/>
            <a:ext cx="479088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11D9-034E-4C37-B980-553337EDB90B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74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1025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15430 Edges</a:t>
            </a: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2721" y="1660495"/>
            <a:ext cx="499824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14A3-E159-46F1-80B1-965ACC8AADBE}" type="datetime1">
              <a:rPr lang="en-US" smtClean="0"/>
              <a:pPr/>
              <a:t>5/30/2009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184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8439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" name="Chart 10"/>
          <p:cNvGraphicFramePr/>
          <p:nvPr/>
        </p:nvGraphicFramePr>
        <p:xfrm>
          <a:off x="4641120" y="1700818"/>
          <a:ext cx="407808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355680" y="1700818"/>
          <a:ext cx="421632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47F6-8AFD-43BD-8AE2-D78FAB3CC402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080" y="3967617"/>
            <a:ext cx="3525120" cy="19499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3941695"/>
            <a:ext cx="352512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946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9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114192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300</a:t>
            </a:r>
          </a:p>
        </p:txBody>
      </p:sp>
      <p:sp>
        <p:nvSpPr>
          <p:cNvPr id="19463" name="Text Box 8"/>
          <p:cNvSpPr txBox="1">
            <a:spLocks noChangeArrowheads="1"/>
          </p:cNvSpPr>
          <p:nvPr/>
        </p:nvSpPr>
        <p:spPr bwMode="auto">
          <a:xfrm>
            <a:off x="114192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1200</a:t>
            </a:r>
          </a:p>
        </p:txBody>
      </p:sp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549648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700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549648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1800</a:t>
            </a:r>
          </a:p>
        </p:txBody>
      </p:sp>
      <p:pic>
        <p:nvPicPr>
          <p:cNvPr id="19466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7808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7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2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BC7C-4545-47D9-BDC2-6413CE25F88B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04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0487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A36E-F783-4456-82A3-BCC27707E586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280" y="3941695"/>
            <a:ext cx="37252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151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7" name="Text Box 4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680" y="1245732"/>
            <a:ext cx="3696480" cy="2324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5760" y="1245731"/>
            <a:ext cx="373248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12470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</a:t>
            </a:r>
          </a:p>
        </p:txBody>
      </p:sp>
      <p:pic>
        <p:nvPicPr>
          <p:cNvPr id="21512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00800" y="3941695"/>
            <a:ext cx="390384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53078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40000</a:t>
            </a:r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53078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645000</a:t>
            </a:r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12470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100000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5246-DD10-485E-AB7B-BF5B802B465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and Simulation important</a:t>
            </a:r>
            <a:endParaRPr lang="en-US" dirty="0" smtClean="0"/>
          </a:p>
          <a:p>
            <a:pPr lvl="1"/>
            <a:r>
              <a:rPr lang="en-US" dirty="0" smtClean="0"/>
              <a:t>Clearer understanding of functionality</a:t>
            </a:r>
          </a:p>
          <a:p>
            <a:pPr lvl="1"/>
            <a:r>
              <a:rPr lang="en-US" dirty="0" smtClean="0"/>
              <a:t>Better evaluate performance</a:t>
            </a:r>
          </a:p>
          <a:p>
            <a:r>
              <a:rPr lang="en-US" dirty="0" smtClean="0"/>
              <a:t>Mobile Ad Hoc Network Visualization</a:t>
            </a:r>
          </a:p>
          <a:p>
            <a:r>
              <a:rPr lang="en-US" dirty="0" smtClean="0"/>
              <a:t>Visualization of Complex Graph Structures</a:t>
            </a:r>
          </a:p>
          <a:p>
            <a:r>
              <a:rPr lang="en-US" dirty="0" smtClean="0"/>
              <a:t>GPU Based Spectrum Sensing Algorithms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49-8B7F-4B60-AC2F-5136908853D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25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253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29FA-66CD-43DD-9AD4-5E2772D28AA4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356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10350DE4-7CF2-4743-B956-7DADC400E0D8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31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07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9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</a:t>
            </a:r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12456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15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13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3928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19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8E8B-9182-4502-9EB7-00060DDDB384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45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458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EA8-485F-4837-B573-80D1A2F014FC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56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561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2456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53928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8</a:t>
            </a:r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241" y="1453113"/>
            <a:ext cx="3696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09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720" y="1453114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0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520" y="3898490"/>
            <a:ext cx="3732480" cy="20190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1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A8EC-8EE2-43B5-9105-85262C5603FD}" type="datetime1">
              <a:rPr lang="en-US" smtClean="0"/>
              <a:pPr/>
              <a:t>5/30/2009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66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663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2DBE-4783-4CDE-B63E-1553990A6D0C}" type="datetime1">
              <a:rPr lang="en-US" smtClean="0"/>
              <a:pPr/>
              <a:t>5/30/2009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766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766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2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12456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53928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9</a:t>
            </a:r>
          </a:p>
        </p:txBody>
      </p:sp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7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9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107A-C701-4515-AE8D-A937584A488B}" type="datetime1">
              <a:rPr lang="en-US" smtClean="0"/>
              <a:pPr/>
              <a:t>5/30/2009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14720" y="1659054"/>
            <a:ext cx="8228160" cy="16590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Proposed Method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Shown several weighting metrics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Evaluated performance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Applied metrics to several graphs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867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14721" y="3732873"/>
            <a:ext cx="4710240" cy="1270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marL="362885" indent="-253444"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Future Work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Define further metrics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Consider more graph types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0D14-4037-4AF7-A9DB-9F84FF427354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Based Algorithms for Spectrum Sensing in Cognitive Radio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6665-1E64-4C34-BE78-2695E6E45D4E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Cognitive Networking &amp;</a:t>
            </a:r>
            <a:br>
              <a:rPr lang="en-US" dirty="0" smtClean="0"/>
            </a:br>
            <a:r>
              <a:rPr lang="en-US" dirty="0" smtClean="0"/>
              <a:t>Spectrum Sensing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Spectrum sensing computational expensive</a:t>
            </a:r>
            <a:endParaRPr lang="en-US" dirty="0" smtClean="0"/>
          </a:p>
          <a:p>
            <a:r>
              <a:rPr lang="en-US" dirty="0" smtClean="0"/>
              <a:t>Performance improvement needed</a:t>
            </a:r>
          </a:p>
          <a:p>
            <a:pPr lvl="1"/>
            <a:r>
              <a:rPr lang="en-US" dirty="0" smtClean="0"/>
              <a:t>Real world needs real time processing</a:t>
            </a:r>
          </a:p>
          <a:p>
            <a:r>
              <a:rPr lang="en-US" dirty="0" smtClean="0"/>
              <a:t>Potential </a:t>
            </a:r>
            <a:r>
              <a:rPr lang="en-US" dirty="0" smtClean="0"/>
              <a:t>improvements</a:t>
            </a:r>
          </a:p>
          <a:p>
            <a:pPr lvl="1"/>
            <a:r>
              <a:rPr lang="en-US" dirty="0" smtClean="0"/>
              <a:t>Distributed/collaborative algorithms</a:t>
            </a:r>
          </a:p>
          <a:p>
            <a:pPr lvl="1"/>
            <a:r>
              <a:rPr lang="en-US" dirty="0" smtClean="0"/>
              <a:t>New more efficient algorithms</a:t>
            </a:r>
            <a:endParaRPr lang="en-US" dirty="0" smtClean="0"/>
          </a:p>
          <a:p>
            <a:pPr lvl="1"/>
            <a:r>
              <a:rPr lang="en-US" dirty="0" smtClean="0"/>
              <a:t>Advanced computing architectures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0662-2D9F-4F2E-B346-38953E22493B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arch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815423" y="1232577"/>
            <a:ext cx="1657117" cy="4525962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481328"/>
            <a:ext cx="3657600" cy="4525963"/>
          </a:xfrm>
        </p:spPr>
        <p:txBody>
          <a:bodyPr/>
          <a:lstStyle/>
          <a:p>
            <a:r>
              <a:rPr lang="en-US" dirty="0" smtClean="0"/>
              <a:t>GPU Architecture built for data parallelism</a:t>
            </a:r>
          </a:p>
          <a:p>
            <a:pPr lvl="1"/>
            <a:r>
              <a:rPr lang="en-US" dirty="0" smtClean="0"/>
              <a:t>Thousands of threads</a:t>
            </a:r>
          </a:p>
          <a:p>
            <a:pPr lvl="1"/>
            <a:r>
              <a:rPr lang="en-US" dirty="0" smtClean="0"/>
              <a:t>Fast complex computation</a:t>
            </a:r>
          </a:p>
          <a:p>
            <a:pPr lvl="1"/>
            <a:r>
              <a:rPr lang="en-US" dirty="0" smtClean="0"/>
              <a:t>High precision supported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378F-F9D9-4BF5-A8F9-C9E2739270D1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Mobile Ad Hoc Network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2A9B9-1715-4E4C-BABF-547751DB2C24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gflops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065678"/>
            <a:ext cx="4038600" cy="289358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GPU Architecture built for data parallelism</a:t>
            </a:r>
          </a:p>
          <a:p>
            <a:pPr lvl="1"/>
            <a:r>
              <a:rPr lang="en-US" dirty="0" smtClean="0"/>
              <a:t>Thousands of threads</a:t>
            </a:r>
          </a:p>
          <a:p>
            <a:pPr lvl="1"/>
            <a:r>
              <a:rPr lang="en-US" dirty="0" smtClean="0"/>
              <a:t>Fast complex computation</a:t>
            </a:r>
          </a:p>
          <a:p>
            <a:pPr lvl="1"/>
            <a:r>
              <a:rPr lang="en-US" dirty="0" smtClean="0"/>
              <a:t>High precision supported</a:t>
            </a:r>
          </a:p>
          <a:p>
            <a:r>
              <a:rPr lang="en-US" dirty="0" smtClean="0"/>
              <a:t>High speed computation</a:t>
            </a:r>
            <a:endParaRPr lang="en-US" dirty="0" smtClean="0"/>
          </a:p>
          <a:p>
            <a:r>
              <a:rPr lang="en-US" dirty="0" smtClean="0"/>
              <a:t>Availability &amp; cost effectiveness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52B-FC49-4354-879E-0DD5CD26C412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to Cognitive Networking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Detects weak, deterministic signals in AWG noise</a:t>
            </a:r>
          </a:p>
          <a:p>
            <a:r>
              <a:rPr lang="en-US" dirty="0" smtClean="0"/>
              <a:t>Energy detectors required to be suboptimal</a:t>
            </a:r>
          </a:p>
          <a:p>
            <a:pPr lvl="1"/>
            <a:r>
              <a:rPr lang="en-US" dirty="0" smtClean="0"/>
              <a:t>Optimal detectors require matched filters</a:t>
            </a:r>
          </a:p>
          <a:p>
            <a:pPr lvl="1"/>
            <a:r>
              <a:rPr lang="en-US" dirty="0" smtClean="0"/>
              <a:t>Requires </a:t>
            </a:r>
            <a:r>
              <a:rPr lang="en-US" i="1" dirty="0" smtClean="0"/>
              <a:t>a priori</a:t>
            </a:r>
            <a:r>
              <a:rPr lang="en-US" dirty="0" smtClean="0"/>
              <a:t> knowledge of data</a:t>
            </a:r>
          </a:p>
          <a:p>
            <a:r>
              <a:rPr lang="en-US" dirty="0" smtClean="0"/>
              <a:t>Suboptimal detectors include</a:t>
            </a:r>
          </a:p>
          <a:p>
            <a:pPr lvl="1"/>
            <a:r>
              <a:rPr lang="en-US" dirty="0" smtClean="0"/>
              <a:t>Low-pass filter and square law detector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detector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Detection</a:t>
            </a:r>
            <a:br>
              <a:rPr lang="en-US" dirty="0" smtClean="0"/>
            </a:br>
            <a:r>
              <a:rPr lang="en-US" dirty="0" err="1" smtClean="0"/>
              <a:t>Periodogram</a:t>
            </a:r>
            <a:r>
              <a:rPr lang="en-US" dirty="0" smtClean="0"/>
              <a:t> Based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Welch method of averaged </a:t>
            </a:r>
            <a:r>
              <a:rPr lang="en-US" dirty="0" err="1" smtClean="0"/>
              <a:t>periodograms</a:t>
            </a:r>
            <a:endParaRPr lang="en-US" dirty="0" smtClean="0"/>
          </a:p>
          <a:p>
            <a:pPr lvl="1"/>
            <a:r>
              <a:rPr lang="en-US" dirty="0" smtClean="0"/>
              <a:t>Creates M segments with D overlap</a:t>
            </a:r>
          </a:p>
          <a:p>
            <a:pPr lvl="1"/>
            <a:r>
              <a:rPr lang="en-US" dirty="0" smtClean="0"/>
              <a:t>Hamming window applied to each segment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of each segment is computed</a:t>
            </a:r>
          </a:p>
          <a:p>
            <a:pPr lvl="1"/>
            <a:r>
              <a:rPr lang="en-US" dirty="0" smtClean="0"/>
              <a:t>All segments are averaged together</a:t>
            </a:r>
          </a:p>
          <a:p>
            <a:r>
              <a:rPr lang="en-US" dirty="0" smtClean="0"/>
              <a:t>Con: Reduces the resolution of the resulting estimates.</a:t>
            </a:r>
            <a:endParaRPr lang="en-US" dirty="0"/>
          </a:p>
        </p:txBody>
      </p:sp>
      <p:pic>
        <p:nvPicPr>
          <p:cNvPr id="20" name="Content Placeholder 19" descr="energy_detector_b.eps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3810000"/>
            <a:ext cx="4038600" cy="8002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Cyclostationary</a:t>
            </a:r>
            <a:r>
              <a:rPr lang="en-US" dirty="0" smtClean="0"/>
              <a:t> 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Distinguishes between</a:t>
            </a:r>
          </a:p>
          <a:p>
            <a:pPr lvl="1"/>
            <a:r>
              <a:rPr lang="en-US" dirty="0" smtClean="0"/>
              <a:t>Modulated signals</a:t>
            </a:r>
          </a:p>
          <a:p>
            <a:pPr lvl="1"/>
            <a:r>
              <a:rPr lang="en-US" dirty="0" smtClean="0"/>
              <a:t>Interference</a:t>
            </a:r>
          </a:p>
          <a:p>
            <a:pPr lvl="1"/>
            <a:r>
              <a:rPr lang="en-US" dirty="0" smtClean="0"/>
              <a:t>Noise</a:t>
            </a:r>
          </a:p>
          <a:p>
            <a:r>
              <a:rPr lang="en-US" dirty="0" smtClean="0"/>
              <a:t>Estimates correlation between spectral components of the signal.</a:t>
            </a:r>
          </a:p>
          <a:p>
            <a:r>
              <a:rPr lang="en-US" dirty="0" smtClean="0"/>
              <a:t>Described by the Spectral Correlation Density (SCD) Function.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191000" cy="4525963"/>
          </a:xfrm>
        </p:spPr>
        <p:txBody>
          <a:bodyPr/>
          <a:lstStyle/>
          <a:p>
            <a:r>
              <a:rPr lang="en-US" dirty="0" smtClean="0"/>
              <a:t>3 Steps to the algorithm</a:t>
            </a:r>
          </a:p>
          <a:p>
            <a:pPr lvl="1"/>
            <a:r>
              <a:rPr lang="en-US" dirty="0" smtClean="0"/>
              <a:t>Compute Complex Demodulates (Eq 2)</a:t>
            </a:r>
          </a:p>
          <a:p>
            <a:pPr lvl="1"/>
            <a:r>
              <a:rPr lang="en-US" dirty="0" smtClean="0"/>
              <a:t>Compute Product sequences (Eq 1)</a:t>
            </a:r>
          </a:p>
          <a:p>
            <a:pPr lvl="1"/>
            <a:r>
              <a:rPr lang="en-US" dirty="0" smtClean="0"/>
              <a:t>Reorder data into 	             cycle frequency vs. frequency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93244" y="44958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2) Complex Demodulates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50901" y="251460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1) SCD Function</a:t>
            </a:r>
            <a:endParaRPr lang="en-US" dirty="0"/>
          </a:p>
        </p:txBody>
      </p:sp>
      <p:graphicFrame>
        <p:nvGraphicFramePr>
          <p:cNvPr id="7169" name="Object 1"/>
          <p:cNvGraphicFramePr>
            <a:graphicFrameLocks noChangeAspect="1"/>
          </p:cNvGraphicFramePr>
          <p:nvPr/>
        </p:nvGraphicFramePr>
        <p:xfrm>
          <a:off x="2209800" y="5029201"/>
          <a:ext cx="9158787" cy="914400"/>
        </p:xfrm>
        <a:graphic>
          <a:graphicData uri="http://schemas.openxmlformats.org/presentationml/2006/ole">
            <p:oleObj spid="_x0000_s7169" name="Document" r:id="rId3" imgW="5940848" imgH="647126" progId="Word.Document.12">
              <p:embed/>
            </p:oleObj>
          </a:graphicData>
        </a:graphic>
      </p:graphicFrame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03636" y="3048000"/>
          <a:ext cx="8371114" cy="932310"/>
        </p:xfrm>
        <a:graphic>
          <a:graphicData uri="http://schemas.openxmlformats.org/presentationml/2006/ole">
            <p:oleObj spid="_x0000_s7170" name="Document" r:id="rId4" imgW="5940848" imgH="623693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 Results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609600" y="4495799"/>
          <a:ext cx="784860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609600" y="2209800"/>
          <a:ext cx="7848600" cy="19444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07959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795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15.987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8.656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10.817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42.717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26.428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37084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13.533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882.566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177.039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780.566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3144.133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69.432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280.899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1186.133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4719.567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/>
        </p:nvGraphicFramePr>
        <p:xfrm>
          <a:off x="457200" y="2249488"/>
          <a:ext cx="8229600" cy="407924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</a:t>
                      </a:r>
                      <a:r>
                        <a:rPr lang="en-US" dirty="0" smtClean="0"/>
                        <a:t> Transfer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52.331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34.603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149.445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Ported two algorithms to the GPU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Energy Detector</a:t>
            </a:r>
          </a:p>
          <a:p>
            <a:pPr lvl="1"/>
            <a:r>
              <a:rPr lang="en-US" dirty="0" smtClean="0"/>
              <a:t>FFT Accumulation Method</a:t>
            </a:r>
          </a:p>
          <a:p>
            <a:r>
              <a:rPr lang="en-US" dirty="0" smtClean="0"/>
              <a:t>GPU greatly increases performance</a:t>
            </a:r>
          </a:p>
          <a:p>
            <a:pPr lvl="1"/>
            <a:r>
              <a:rPr lang="en-US" dirty="0" smtClean="0"/>
              <a:t>Up to 30x speed up</a:t>
            </a:r>
          </a:p>
          <a:p>
            <a:pPr lvl="1"/>
            <a:r>
              <a:rPr lang="en-US" dirty="0" smtClean="0"/>
              <a:t>Even with memory transfers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Further optimization of GPU code</a:t>
            </a:r>
          </a:p>
          <a:p>
            <a:pPr lvl="1"/>
            <a:r>
              <a:rPr lang="en-US" dirty="0" smtClean="0"/>
              <a:t>Explore othe</a:t>
            </a:r>
            <a:r>
              <a:rPr lang="en-US" dirty="0" smtClean="0"/>
              <a:t>r 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Ad Hoc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is complex</a:t>
            </a:r>
          </a:p>
          <a:p>
            <a:r>
              <a:rPr lang="en-US" dirty="0" smtClean="0"/>
              <a:t>Visualization improves understanding</a:t>
            </a:r>
          </a:p>
          <a:p>
            <a:r>
              <a:rPr lang="en-US" dirty="0" smtClean="0"/>
              <a:t>Minimal work on clear, quality MANET visualizations</a:t>
            </a:r>
          </a:p>
          <a:p>
            <a:r>
              <a:rPr lang="en-US" dirty="0" smtClean="0"/>
              <a:t>Inclusion of terrain adds a level of </a:t>
            </a:r>
            <a:r>
              <a:rPr lang="en-US" dirty="0" smtClean="0"/>
              <a:t>realism</a:t>
            </a:r>
            <a:endParaRPr lang="en-US" dirty="0" smtClean="0"/>
          </a:p>
          <a:p>
            <a:r>
              <a:rPr lang="en-US" dirty="0" smtClean="0"/>
              <a:t>No work done visualizing terrain with MANET’s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D97-D583-4811-BC31-65B707A573AD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Presented algorithms for visualization and simulation</a:t>
            </a:r>
          </a:p>
          <a:p>
            <a:pPr lvl="1"/>
            <a:r>
              <a:rPr lang="en-US" dirty="0" smtClean="0"/>
              <a:t>MANET visualization</a:t>
            </a:r>
          </a:p>
          <a:p>
            <a:pPr lvl="1"/>
            <a:r>
              <a:rPr lang="en-US" dirty="0" smtClean="0"/>
              <a:t>Visualizing complex graphs</a:t>
            </a:r>
          </a:p>
          <a:p>
            <a:pPr lvl="1"/>
            <a:r>
              <a:rPr lang="en-US" dirty="0" smtClean="0"/>
              <a:t>GPU based cognitive network simulation</a:t>
            </a:r>
            <a:endParaRPr lang="en-US" dirty="0" smtClean="0"/>
          </a:p>
          <a:p>
            <a:r>
              <a:rPr lang="en-US" dirty="0" smtClean="0"/>
              <a:t>Showed their benefits and applications</a:t>
            </a:r>
          </a:p>
          <a:p>
            <a:r>
              <a:rPr lang="en-US" dirty="0" smtClean="0"/>
              <a:t>Provided ideas for future research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Alex </a:t>
            </a:r>
            <a:r>
              <a:rPr lang="en-US" dirty="0" err="1" smtClean="0"/>
              <a:t>Fridman</a:t>
            </a:r>
            <a:r>
              <a:rPr lang="en-US" dirty="0" smtClean="0"/>
              <a:t> of Drexel University’s ECE Department for OMAN research support</a:t>
            </a:r>
            <a:r>
              <a:rPr lang="en-US" dirty="0" smtClean="0"/>
              <a:t>.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Chaomei</a:t>
            </a:r>
            <a:r>
              <a:rPr lang="en-US" dirty="0" smtClean="0"/>
              <a:t> Chen of Drexel University’s </a:t>
            </a:r>
            <a:r>
              <a:rPr lang="en-US" dirty="0" err="1" smtClean="0"/>
              <a:t>iSchool</a:t>
            </a:r>
            <a:r>
              <a:rPr lang="en-US" dirty="0" smtClean="0"/>
              <a:t> for providing the citation graph data </a:t>
            </a:r>
            <a:r>
              <a:rPr lang="en-US" smtClean="0"/>
              <a:t>set</a:t>
            </a:r>
            <a:r>
              <a:rPr lang="en-US" smtClean="0"/>
              <a:t>.</a:t>
            </a:r>
            <a:endParaRPr lang="en-US" dirty="0" smtClean="0"/>
          </a:p>
          <a:p>
            <a:r>
              <a:rPr lang="en-US" dirty="0" smtClean="0"/>
              <a:t>Boris </a:t>
            </a:r>
            <a:r>
              <a:rPr lang="en-US" dirty="0" err="1" smtClean="0"/>
              <a:t>Shishkin</a:t>
            </a:r>
            <a:r>
              <a:rPr lang="en-US" dirty="0" smtClean="0"/>
              <a:t> of Drexel University’s ECE Department for cognitive networking research support.</a:t>
            </a:r>
          </a:p>
          <a:p>
            <a:r>
              <a:rPr lang="en-US" dirty="0" smtClean="0"/>
              <a:t>U.S Army Communications Electronic  Research Development and Engineering Center (CERDEC) under contract # DAAB-07-01-9-L504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Radiation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of the physical layer</a:t>
            </a:r>
          </a:p>
          <a:p>
            <a:pPr lvl="1"/>
            <a:r>
              <a:rPr lang="en-US" dirty="0" smtClean="0"/>
              <a:t>Transmitter signal patterns</a:t>
            </a:r>
          </a:p>
          <a:p>
            <a:pPr lvl="1"/>
            <a:r>
              <a:rPr lang="en-US" dirty="0" smtClean="0"/>
              <a:t>Accounts for SINR</a:t>
            </a:r>
          </a:p>
          <a:p>
            <a:r>
              <a:rPr lang="en-US" dirty="0" smtClean="0"/>
              <a:t>Visualize effects of channel state</a:t>
            </a:r>
          </a:p>
          <a:p>
            <a:pPr lvl="1"/>
            <a:r>
              <a:rPr lang="en-US" dirty="0" smtClean="0"/>
              <a:t>Known vs. unknown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7F4A-EB00-448F-B10E-0EFFB3A8041B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2" name="Content Placeholder 11" descr="rad_pat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3" name="Content Placeholder 12" descr="rad_pat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89893" y="2708275"/>
            <a:ext cx="3898089" cy="3886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C37A-D561-4881-A12A-24721FEF96B3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sinr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0" name="Content Placeholder 9" descr="rad_pat_sinr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79319" y="2708275"/>
            <a:ext cx="3919237" cy="38862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271A-3A68-47A1-B7A1-5A4332B4DE59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Terrain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level of realism to </a:t>
            </a:r>
            <a:r>
              <a:rPr lang="en-US" dirty="0" smtClean="0"/>
              <a:t>simulations</a:t>
            </a:r>
          </a:p>
          <a:p>
            <a:r>
              <a:rPr lang="en-US" dirty="0" smtClean="0"/>
              <a:t>Enhances simulation of wave propagation models</a:t>
            </a:r>
          </a:p>
          <a:p>
            <a:r>
              <a:rPr lang="en-US" dirty="0" smtClean="0"/>
              <a:t>Can do the same for visualizations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Multiple file formats</a:t>
            </a:r>
          </a:p>
          <a:p>
            <a:pPr lvl="1"/>
            <a:r>
              <a:rPr lang="en-US" dirty="0" smtClean="0"/>
              <a:t>Deal with file boundaries</a:t>
            </a:r>
          </a:p>
          <a:p>
            <a:pPr lvl="1"/>
            <a:r>
              <a:rPr lang="en-US" dirty="0" smtClean="0"/>
              <a:t>Fixed resolution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1ADC-3F8A-49AC-99A4-345583A8E145}" type="datetime1">
              <a:rPr lang="en-US" smtClean="0"/>
              <a:pPr/>
              <a:t>5/30/2009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430</TotalTime>
  <Words>1163</Words>
  <Application>Microsoft Office PowerPoint</Application>
  <PresentationFormat>On-screen Show (4:3)</PresentationFormat>
  <Paragraphs>489</Paragraphs>
  <Slides>51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Urban</vt:lpstr>
      <vt:lpstr>Microsoft Office Word Document</vt:lpstr>
      <vt:lpstr>Algorithms for the Visualization and Simulation of Mobile Ad Hoc and Cognitive Networks</vt:lpstr>
      <vt:lpstr>Outline</vt:lpstr>
      <vt:lpstr>Introduction</vt:lpstr>
      <vt:lpstr>Algorithms for Mobile Ad Hoc Network Visualization</vt:lpstr>
      <vt:lpstr>Mobile Ad Hoc Networks</vt:lpstr>
      <vt:lpstr>Signal Radiation Patterns</vt:lpstr>
      <vt:lpstr>Radiation Patterns</vt:lpstr>
      <vt:lpstr>Radiation Patterns with Regions of Acceptable SINR</vt:lpstr>
      <vt:lpstr>Digital Terrain</vt:lpstr>
      <vt:lpstr>Terrain Library</vt:lpstr>
      <vt:lpstr>Terrain Library</vt:lpstr>
      <vt:lpstr>Terrain Library</vt:lpstr>
      <vt:lpstr>Lake Detection and Cut Profiles</vt:lpstr>
      <vt:lpstr>Terrain Library</vt:lpstr>
      <vt:lpstr>Terrain Color Maps</vt:lpstr>
      <vt:lpstr>2D Terrain Visualization</vt:lpstr>
      <vt:lpstr>3D Terrain Visualization</vt:lpstr>
      <vt:lpstr>3D Terrain Visualization</vt:lpstr>
      <vt:lpstr>Conclusion</vt:lpstr>
      <vt:lpstr>A Simplification Algorithm for Visualizing the Structure of Complex Graphs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GPU Based Algorithms for Spectrum Sensing in Cognitive Radio Networks</vt:lpstr>
      <vt:lpstr>Cognitive Networking &amp; Spectrum Sensing</vt:lpstr>
      <vt:lpstr>Why use the GPU?</vt:lpstr>
      <vt:lpstr>Why use the GPU?</vt:lpstr>
      <vt:lpstr>Application to Cognitive Networking</vt:lpstr>
      <vt:lpstr>Energy Detection</vt:lpstr>
      <vt:lpstr>Energy Detection Periodogram Based Detection</vt:lpstr>
      <vt:lpstr>Cyclostationary Spectral Analysis</vt:lpstr>
      <vt:lpstr>FFT Accumulation Method</vt:lpstr>
      <vt:lpstr>Energy Detection Results</vt:lpstr>
      <vt:lpstr>FFT Accumulation Method Results</vt:lpstr>
      <vt:lpstr>FFT Accumulation Method Results</vt:lpstr>
      <vt:lpstr>Conclusion</vt:lpstr>
      <vt:lpstr>Final Conclusions</vt:lpstr>
      <vt:lpstr>Acknowledgements</vt:lpstr>
    </vt:vector>
  </TitlesOfParts>
  <Company>Drexel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the Visualization and Simulation of Mobile Ad Hoc and Cognitive Networks</dc:title>
  <dc:creator>Dan Hennessey</dc:creator>
  <cp:lastModifiedBy>Dan Hennessey</cp:lastModifiedBy>
  <cp:revision>69</cp:revision>
  <dcterms:created xsi:type="dcterms:W3CDTF">2009-05-26T14:57:37Z</dcterms:created>
  <dcterms:modified xsi:type="dcterms:W3CDTF">2009-05-30T20:29:19Z</dcterms:modified>
</cp:coreProperties>
</file>